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Override PartName="/ppt/notesSlides/notesSlide27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6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2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6" r:id="rId10"/>
    <p:sldId id="267" r:id="rId11"/>
    <p:sldId id="268" r:id="rId12"/>
    <p:sldId id="269" r:id="rId13"/>
    <p:sldId id="270" r:id="rId14"/>
    <p:sldId id="273" r:id="rId15"/>
    <p:sldId id="281" r:id="rId16"/>
    <p:sldId id="282" r:id="rId17"/>
    <p:sldId id="274" r:id="rId18"/>
    <p:sldId id="275" r:id="rId19"/>
    <p:sldId id="276" r:id="rId20"/>
    <p:sldId id="278" r:id="rId21"/>
    <p:sldId id="279" r:id="rId22"/>
    <p:sldId id="280" r:id="rId23"/>
    <p:sldId id="283" r:id="rId24"/>
    <p:sldId id="284" r:id="rId25"/>
    <p:sldId id="285" r:id="rId26"/>
    <p:sldId id="286" r:id="rId27"/>
    <p:sldId id="287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109B8"/>
    <a:srgbClr val="F5F884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vertBarState="maximized">
    <p:restoredLeft sz="34578" autoAdjust="0"/>
    <p:restoredTop sz="86420" autoAdjust="0"/>
  </p:normalViewPr>
  <p:slideViewPr>
    <p:cSldViewPr>
      <p:cViewPr>
        <p:scale>
          <a:sx n="69" d="100"/>
          <a:sy n="69" d="100"/>
        </p:scale>
        <p:origin x="-156" y="1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6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0EEA1FC-9DBD-48CA-A7B0-095A30B2E674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837C7-586A-4781-8DCA-28934CBE7D8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15</a:t>
            </a:fld>
            <a:endParaRPr lang="en-US" dirty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16</a:t>
            </a:fld>
            <a:endParaRPr lang="en-US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17</a:t>
            </a:fld>
            <a:endParaRPr lang="en-US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18</a:t>
            </a:fld>
            <a:endParaRPr lang="en-US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19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20</a:t>
            </a:fld>
            <a:endParaRPr lang="en-US" dirty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21</a:t>
            </a:fld>
            <a:endParaRPr lang="en-US" dirty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22</a:t>
            </a:fld>
            <a:endParaRPr lang="en-US" dirty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23</a:t>
            </a:fld>
            <a:endParaRPr lang="en-US" dirty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24</a:t>
            </a:fld>
            <a:endParaRPr lang="en-US" dirty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25</a:t>
            </a:fld>
            <a:endParaRPr lang="en-US" dirty="0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26</a:t>
            </a:fld>
            <a:endParaRPr lang="en-US" dirty="0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27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1837C7-586A-4781-8DCA-28934CBE7D87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D19F4D-D2FF-4C54-89E4-005C2AD98ABE}" type="datetimeFigureOut">
              <a:rPr lang="en-US" smtClean="0"/>
              <a:pPr/>
              <a:t>7/31/2009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F31B53-0FB3-459E-AC78-E96D6AA1991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who.int/" TargetMode="Externa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800" b="1" dirty="0" smtClean="0">
                <a:latin typeface="Times New Roman" pitchFamily="18" charset="0"/>
                <a:cs typeface="Times New Roman" pitchFamily="18" charset="0"/>
              </a:rPr>
              <a:t>Newer Vaccines</a:t>
            </a:r>
            <a:endParaRPr lang="en-US" sz="4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Presenter:  Dr K. Sushma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Moderator:Dr Sanam Anwar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Cholera vaccine: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81000"/>
          <a:ext cx="7696200" cy="733348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514600"/>
                <a:gridCol w="5181600"/>
              </a:tblGrid>
              <a:tr h="1164017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Vaccine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Killed whole-cell  vaccine(</a:t>
                      </a:r>
                      <a:r>
                        <a:rPr lang="en-US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cholerae</a:t>
                      </a: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01 in combination with recombinant B-sub unit of cholera toxin)</a:t>
                      </a:r>
                    </a:p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08703">
                <a:tc>
                  <a:txBody>
                    <a:bodyPr/>
                    <a:lstStyle/>
                    <a:p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Indications/Age</a:t>
                      </a:r>
                      <a:endParaRPr lang="en-US" sz="18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eaLnBrk="1" hangingPunct="1">
                        <a:lnSpc>
                          <a:spcPct val="90000"/>
                        </a:lnSpc>
                      </a:pPr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Travellers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, Aid workers assisting in disaster relief or refugee camps,</a:t>
                      </a:r>
                    </a:p>
                    <a:p>
                      <a:pPr eaLnBrk="1" hangingPunct="1">
                        <a:lnSpc>
                          <a:spcPct val="90000"/>
                        </a:lnSpc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travelling to remote regions with limited access to medical care, risk </a:t>
                      </a:r>
                      <a:r>
                        <a:rPr lang="en-US" sz="18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travellers</a:t>
                      </a: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 with underlying gastrointestinal illness or immune suppression </a:t>
                      </a:r>
                    </a:p>
                    <a:p>
                      <a:pPr eaLnBrk="1" hangingPunct="1">
                        <a:lnSpc>
                          <a:spcPct val="90000"/>
                        </a:lnSpc>
                      </a:pPr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&gt;2yrs of age</a:t>
                      </a:r>
                    </a:p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1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Dose &amp;route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2doses orally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539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Schedule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1wk apart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3 weeks before departure</a:t>
                      </a:r>
                    </a:p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5815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Side effects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800" dirty="0" smtClean="0">
                          <a:latin typeface="Times New Roman" pitchFamily="18" charset="0"/>
                          <a:cs typeface="Times New Roman" pitchFamily="18" charset="0"/>
                        </a:rPr>
                        <a:t>None</a:t>
                      </a:r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2677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Contraindications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Hypersensitivity to previous dose</a:t>
                      </a:r>
                    </a:p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9698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just"/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(85–90%)</a:t>
                      </a:r>
                    </a:p>
                    <a:p>
                      <a:pPr algn="just"/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protection for 6 months after the second dose. Protection declines rapidly in young children after 6 months, but remains as</a:t>
                      </a:r>
                    </a:p>
                    <a:p>
                      <a:pPr algn="just"/>
                      <a:r>
                        <a:rPr lang="en-US" sz="18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high as 62% in adult vaccine recipients.</a:t>
                      </a:r>
                    </a:p>
                    <a:p>
                      <a:endParaRPr lang="en-US" sz="1800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sz="18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Meningococcal vaccine: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96000"/>
          </a:xfrm>
        </p:spPr>
        <p:txBody>
          <a:bodyPr>
            <a:normAutofit lnSpcReduction="10000"/>
          </a:bodyPr>
          <a:lstStyle/>
          <a:p>
            <a:pPr algn="just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Indications:</a:t>
            </a: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Travellers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industrialized countries are exposed to the possibility of sporadic cases. 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Outbreaks of meningococcal C disease occur in schools, colleges, military barracks and other places where large numbers of adolescents and young adults congregate.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Travellers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to the sub-Saharan meningitis belt may be exposed to outbreaks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serogroup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disease &amp; high incidence rates are seen during  the dry season (December–June).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Long-term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travellers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living in close contact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withthe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indigenous population may be at greater risk of infection. 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Pilgrims to Mecca are at risk.</a:t>
            </a:r>
          </a:p>
          <a:p>
            <a:endParaRPr lang="en-US" sz="2400" dirty="0" smtClean="0"/>
          </a:p>
          <a:p>
            <a:endParaRPr lang="en-US" sz="2400" dirty="0" smtClean="0"/>
          </a:p>
          <a:p>
            <a:pPr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Continuation……………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019800"/>
          </a:xfrm>
        </p:spPr>
        <p:txBody>
          <a:bodyPr>
            <a:normAutofit fontScale="92500" lnSpcReduction="10000"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Polysaccharide vaccines:</a:t>
            </a:r>
          </a:p>
          <a:p>
            <a:pPr lvl="1" algn="jus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meningococcal polysaccharide vaccines are either bivalent(A and C) or tetravalent (A, C, Y and W-135)</a:t>
            </a:r>
          </a:p>
          <a:p>
            <a:pPr lvl="1" algn="jus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Only one dose which provides protection for3–5 years </a:t>
            </a:r>
          </a:p>
          <a:p>
            <a:pPr lvl="1" algn="jus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Vaccine should not given when there is serious adverse reaction to previous dose</a:t>
            </a:r>
          </a:p>
          <a:p>
            <a:pPr lvl="1" algn="jus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Occasional mild local reactions; rarely, fever</a:t>
            </a:r>
          </a:p>
          <a:p>
            <a:pPr lvl="1" algn="jus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Vaccine should be given 2 weeks before departure</a:t>
            </a:r>
          </a:p>
          <a:p>
            <a:pPr lvl="1" algn="jus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Children under 2 years of age are not protected by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thevaccine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Travellers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should opt (A, C, Y,W-135) than the bivalent vaccine because of the additional protection against groups Y and W-135</a:t>
            </a:r>
          </a:p>
          <a:p>
            <a:pPr lvl="1" algn="jus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No protection against group B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meningococci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whichare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the leading cause of endemic meningococcal disease in some countries</a:t>
            </a: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Conjugate vaccine: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5943600"/>
          </a:xfrm>
        </p:spPr>
        <p:txBody>
          <a:bodyPr/>
          <a:lstStyle/>
          <a:p>
            <a:pPr algn="just"/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Monovalent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serogroup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 conjugate vaccines were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rst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licensed for use in 1999 are now incorporated in national vaccination programmes in an increasing number of countries.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Increased immunogenicity among infants and prolonged duration of protection in infants who are vaccinated at 2, 3 and 4 months of age.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Tetravalent conjugate vaccine (A, C, Y, W-135) has been licensed in a limited number of countries.</a:t>
            </a:r>
          </a:p>
          <a:p>
            <a:pPr algn="just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Japanese Encephalitis: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943600"/>
          </a:xfrm>
        </p:spPr>
        <p:txBody>
          <a:bodyPr/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Indications: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Vaccination is recommended for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travellers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with extensive outdoor exposure (camping, hiking, bicycle tours, outdoor occupational activities, in particular in areas where flooding irrigation is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practised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rural areas of an endemic region during the transmission season.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also recommended for expatriates living in endemic areas through a transmission season or longer.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Two types of JE vaccine are widely available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inactivated mouse-brain-derived vaccine (IMB) 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cell-culture-derived live attenuated SA 14-14-2 vaccine.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533400"/>
          </a:xfrm>
        </p:spPr>
        <p:txBody>
          <a:bodyPr>
            <a:no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Inactivated mouse-brain-derived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791200"/>
          </a:xfrm>
        </p:spPr>
        <p:txBody>
          <a:bodyPr>
            <a:normAutofit fontScale="25000" lnSpcReduction="20000"/>
          </a:bodyPr>
          <a:lstStyle/>
          <a:p>
            <a:pPr fontAlgn="t"/>
            <a:endParaRPr lang="en-US" b="1" dirty="0" smtClean="0"/>
          </a:p>
          <a:p>
            <a:pPr fontAlgn="t">
              <a:buNone/>
            </a:pPr>
            <a:r>
              <a:rPr lang="en-US" b="1" dirty="0" smtClean="0"/>
              <a:t> </a:t>
            </a: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Dose: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0.5 or 1.0 ml for adults, 0.25 or 0.5 ml for children depending on the vaccines</a:t>
            </a:r>
          </a:p>
          <a:p>
            <a:pPr fontAlgn="t">
              <a:buNone/>
            </a:pP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Schedule: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3 doses given 0, 7 and 28days.If 2doses given preferably 4 weeks </a:t>
            </a:r>
            <a:r>
              <a:rPr lang="en-US" sz="9600" dirty="0" err="1" smtClean="0">
                <a:latin typeface="Times New Roman" pitchFamily="18" charset="0"/>
                <a:cs typeface="Times New Roman" pitchFamily="18" charset="0"/>
              </a:rPr>
              <a:t>apart.Booster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after 1 year and then 3-yearly</a:t>
            </a:r>
          </a:p>
          <a:p>
            <a:pPr>
              <a:buNone/>
            </a:pP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Contraindications:</a:t>
            </a:r>
          </a:p>
          <a:p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Hypersensitivity to a previous dose of vaccine, pregnancy</a:t>
            </a:r>
          </a:p>
          <a:p>
            <a:pPr fontAlgn="base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9600" dirty="0" err="1" smtClean="0">
                <a:latin typeface="Times New Roman" pitchFamily="18" charset="0"/>
                <a:cs typeface="Times New Roman" pitchFamily="18" charset="0"/>
              </a:rPr>
              <a:t>immunosuppression</a:t>
            </a: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Adverse reactions:</a:t>
            </a:r>
            <a:endParaRPr lang="en-US" sz="9600" dirty="0" smtClean="0">
              <a:latin typeface="Times New Roman" pitchFamily="18" charset="0"/>
              <a:cs typeface="Times New Roman" pitchFamily="18" charset="0"/>
            </a:endParaRPr>
          </a:p>
          <a:p>
            <a:pPr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Occasional mild local or systemic reaction; occasional</a:t>
            </a:r>
          </a:p>
          <a:p>
            <a:pPr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severe reaction with generalized </a:t>
            </a:r>
            <a:r>
              <a:rPr lang="en-US" sz="9600" dirty="0" err="1" smtClean="0">
                <a:latin typeface="Times New Roman" pitchFamily="18" charset="0"/>
                <a:cs typeface="Times New Roman" pitchFamily="18" charset="0"/>
              </a:rPr>
              <a:t>urticaria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, hypotension</a:t>
            </a:r>
          </a:p>
          <a:p>
            <a:pPr fontAlgn="t"/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and collapse</a:t>
            </a:r>
          </a:p>
          <a:p>
            <a:pPr>
              <a:buNone/>
            </a:pPr>
            <a:r>
              <a:rPr lang="en-US" sz="9600" b="1" dirty="0" smtClean="0">
                <a:latin typeface="Times New Roman" pitchFamily="18" charset="0"/>
                <a:cs typeface="Times New Roman" pitchFamily="18" charset="0"/>
              </a:rPr>
              <a:t>Before </a:t>
            </a:r>
            <a:r>
              <a:rPr lang="en-US" sz="9600" b="1" dirty="0" err="1" smtClean="0">
                <a:latin typeface="Times New Roman" pitchFamily="18" charset="0"/>
                <a:cs typeface="Times New Roman" pitchFamily="18" charset="0"/>
              </a:rPr>
              <a:t>departure:</a:t>
            </a:r>
            <a:r>
              <a:rPr lang="en-US" sz="9600" dirty="0" err="1" smtClean="0">
                <a:latin typeface="Times New Roman" pitchFamily="18" charset="0"/>
                <a:cs typeface="Times New Roman" pitchFamily="18" charset="0"/>
              </a:rPr>
              <a:t>At</a:t>
            </a:r>
            <a:r>
              <a:rPr lang="en-US" sz="9600" dirty="0" smtClean="0">
                <a:latin typeface="Times New Roman" pitchFamily="18" charset="0"/>
                <a:cs typeface="Times New Roman" pitchFamily="18" charset="0"/>
              </a:rPr>
              <a:t> least two doses</a:t>
            </a:r>
          </a:p>
          <a:p>
            <a:pPr fontAlgn="t"/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Cell-culture-derived live attenuated SA 14-14-2 vaccine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92500" lnSpcReduction="20000"/>
          </a:bodyPr>
          <a:lstStyle/>
          <a:p>
            <a:pPr fontAlgn="t"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Dose: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0.5 or 1.0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mlfor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adults, 0.25 or 0.5 ml for children depending on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thevaccines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Single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dose given</a:t>
            </a:r>
          </a:p>
          <a:p>
            <a:pPr fontAlgn="t"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Booster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fontAlgn="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single booster dose given at an interval of about 1 year</a:t>
            </a:r>
          </a:p>
          <a:p>
            <a:pPr fontAlgn="t">
              <a:buNone/>
            </a:pP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fontAlgn="t">
              <a:buNone/>
            </a:pP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Contraindictaions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fontAlgn="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Hypersensitivity to a previous dose of vaccine, pregnancy</a:t>
            </a:r>
          </a:p>
          <a:p>
            <a:pPr fontAlgn="base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immuno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suppression</a:t>
            </a:r>
          </a:p>
          <a:p>
            <a:pPr fontAlgn="t"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Adverse effects:</a:t>
            </a:r>
          </a:p>
          <a:p>
            <a:pPr fontAlgn="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Occasional mild local or systemic reaction; occasional</a:t>
            </a:r>
          </a:p>
          <a:p>
            <a:pPr fontAlgn="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severe reaction with generalized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urticaria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, hypotension</a:t>
            </a:r>
          </a:p>
          <a:p>
            <a:pPr fontAlgn="t"/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and collapse</a:t>
            </a:r>
          </a:p>
          <a:p>
            <a:pPr fontAlgn="t"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Before departure:</a:t>
            </a:r>
          </a:p>
          <a:p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one dose</a:t>
            </a:r>
          </a:p>
          <a:p>
            <a:pPr fontAlgn="t"/>
            <a:endParaRPr lang="en-US" b="1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Yellow Fever: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457200"/>
          <a:ext cx="8229600" cy="8382000"/>
        </p:xfrm>
        <a:graphic>
          <a:graphicData uri="http://schemas.openxmlformats.org/drawingml/2006/table">
            <a:tbl>
              <a:tblPr firstRow="1" bandRow="1"/>
              <a:tblGrid>
                <a:gridCol w="2819400"/>
                <a:gridCol w="5410200"/>
              </a:tblGrid>
              <a:tr h="3810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Type of vaccine</a:t>
                      </a:r>
                    </a:p>
                    <a:p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Live, attenuated(17D viral strain)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Number of doses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One priming dose of 0.5 ml(s/c or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im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)</a:t>
                      </a:r>
                    </a:p>
                  </a:txBody>
                  <a:tcPr/>
                </a:tc>
              </a:tr>
              <a:tr h="4724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Booster</a:t>
                      </a:r>
                    </a:p>
                    <a:p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10-yearly (if re-certification is needed)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1125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Contraindications</a:t>
                      </a:r>
                    </a:p>
                    <a:p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Egg 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allergy, 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immunodeficiency from medication, 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disease or 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symptomatic 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HIV infection, hypersensitivity 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to a previous</a:t>
                      </a:r>
                    </a:p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Dose, pregnancy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638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Adverse reactions</a:t>
                      </a:r>
                    </a:p>
                    <a:p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Rarely, encephalitis or hepatic failure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99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Before departure</a:t>
                      </a:r>
                    </a:p>
                    <a:p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International certificate of vaccination becomes valid</a:t>
                      </a:r>
                    </a:p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10 days after vaccination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Recommended </a:t>
                      </a:r>
                    </a:p>
                    <a:p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All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travellers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to areas with risk of yellow fever transmission</a:t>
                      </a:r>
                    </a:p>
                    <a:p>
                      <a:endParaRPr lang="en-US" sz="2000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997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Special precautions</a:t>
                      </a:r>
                      <a:endParaRPr lang="en-US" sz="2000" kern="1200" baseline="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Not for infants under 9 months of age; restrictions in</a:t>
                      </a:r>
                    </a:p>
                    <a:p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pregnancy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Hepatitis B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229600" cy="6248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Three doses given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fi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rst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two doses are usually given 1 month apart, with the third dose 1–12 months later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Protection for at least 15 years and probably for life. Boosters are not recommended.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Because of the prolonged incubation period of hepatitis B, some protection will be afforded to most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travellers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following the second dose given before travel. The final dose should always be given upon return.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rapid schedule of administration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monovalent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hepatitis B vaccine has been given day 0, 1 month 2 months. An additional dose is given 6-12 months after the first dose.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very rapid schedule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administrationof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hepatitis B vaccine has been proposed day 0, 7 , 21 days. An additional dose is given at 12 months.</a:t>
            </a:r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Hepatitis B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4008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combination vaccine that provides protection against both hepatitis A and hepatitis B should be considered for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travellers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potentially exposed to both organisms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inactivated vaccine is administered as follows day 0,1 month, 6 months.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 rapid schedule at day 0, 1 month and 2 months, with an additional dose at 12 months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Very rapid schedule with administration at day 0, day 7 and day 21 with a booster dose at 12 months</a:t>
            </a:r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685800"/>
          </a:xfrm>
        </p:spPr>
        <p:txBody>
          <a:bodyPr>
            <a:normAutofit/>
          </a:bodyPr>
          <a:lstStyle/>
          <a:p>
            <a:pPr algn="l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Framework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534400" cy="5943600"/>
          </a:xfrm>
        </p:spPr>
        <p:txBody>
          <a:bodyPr>
            <a:noAutofit/>
          </a:bodyPr>
          <a:lstStyle/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Immunization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Vaccine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Regulation &amp; testing of vaccines</a:t>
            </a:r>
          </a:p>
          <a:p>
            <a:pPr lv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Type of vaccines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3048000"/>
            <a:ext cx="3276600" cy="35052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HPV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Malaria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Pandemic -influenza A (H1N1)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Rotavirus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Cholera vaccine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Meningococcal</a:t>
            </a:r>
          </a:p>
        </p:txBody>
      </p:sp>
      <p:sp>
        <p:nvSpPr>
          <p:cNvPr id="5" name="Rectangle 4"/>
          <p:cNvSpPr/>
          <p:nvPr/>
        </p:nvSpPr>
        <p:spPr>
          <a:xfrm>
            <a:off x="4876800" y="3124200"/>
            <a:ext cx="3276600" cy="34290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Japanese encephalitis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Yellow fever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Hepatitis A&amp;B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Varicella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Haemophilus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Influenza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Pneumococcal</a:t>
            </a:r>
            <a:endParaRPr lang="en-US" sz="2000" dirty="0" smtClean="0"/>
          </a:p>
          <a:p>
            <a:pPr algn="ctr"/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810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Hepatitis A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81000" y="762000"/>
          <a:ext cx="8305800" cy="5821680"/>
        </p:xfrm>
        <a:graphic>
          <a:graphicData uri="http://schemas.openxmlformats.org/drawingml/2006/table">
            <a:tbl>
              <a:tblPr firstRow="1" bandRow="1"/>
              <a:tblGrid>
                <a:gridCol w="4152900"/>
                <a:gridCol w="4152900"/>
              </a:tblGrid>
              <a:tr h="6572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Type of vaccine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Inactivated(killed)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2975">
                <a:tc>
                  <a:txBody>
                    <a:bodyPr/>
                    <a:lstStyle/>
                    <a:p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Number of doses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 Two 0.5ml i.m. Second dose 6–24 months after the first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72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Booster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May not be necessary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72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Contraindications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Hypersensitivity to previous dose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4297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Adverse reactions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Mild local reaction of short duration, mild systemic reaction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5722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Before departure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Protection 2–4 weeks after first dose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71548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Recommended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All non-immune </a:t>
                      </a:r>
                      <a:r>
                        <a:rPr lang="en-US" sz="2000" kern="1200" baseline="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travellers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to endemic areas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286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Varicella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txBody>
          <a:bodyPr>
            <a:norm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several industrialized countries,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varicella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vaccines have been introduced into the childhood immunization programmes.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Most adult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travellers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from temperate climates are immune (as a result of either natural disease or immunization).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Adult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travellers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without a history of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varicella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who travel from tropical countries to temperate climates may be at increased risk and should consider vaccination.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Use at 9 months of age and older. optimal age for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varicella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vaccination is 12–24 months.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Japan and several other countries 1 dose of the vaccine is considered sufficient regardless of age.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the United States2 doses4–8 weeks apart, are recommended for adolescents and adults.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Varicella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vaccine: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Side effects: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Mild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varicella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-like disease with rash within 4 weeks. </a:t>
            </a:r>
          </a:p>
          <a:p>
            <a:pPr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Contraindications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Pregnancy (pregnancy should be avoided for 4 weeks following vaccination),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Ongoing severe illness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Anaphylactic reactions</a:t>
            </a:r>
          </a:p>
          <a:p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Immuno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suppression.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5516563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Haemophilus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influenzae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 type b (Hib):</a:t>
            </a:r>
          </a:p>
          <a:p>
            <a:pPr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Indications:</a:t>
            </a:r>
          </a:p>
          <a:p>
            <a:pPr>
              <a:lnSpc>
                <a:spcPct val="90000"/>
              </a:lnSpc>
            </a:pP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Pneumonia,respiratory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infection common in children &lt; 2 years</a:t>
            </a:r>
          </a:p>
          <a:p>
            <a:pPr>
              <a:lnSpc>
                <a:spcPct val="90000"/>
              </a:lnSpc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Vaccine 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Conjugate polysaccharide b vaccine</a:t>
            </a:r>
          </a:p>
          <a:p>
            <a:pPr>
              <a:lnSpc>
                <a:spcPct val="90000"/>
              </a:lnSpc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Schedule: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6,10,14 weeks booster at 12-15 months </a:t>
            </a:r>
          </a:p>
          <a:p>
            <a:pPr>
              <a:lnSpc>
                <a:spcPct val="90000"/>
              </a:lnSpc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Dose:</a:t>
            </a:r>
          </a:p>
          <a:p>
            <a:pPr>
              <a:lnSpc>
                <a:spcPct val="90000"/>
              </a:lnSpc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0.5 ml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im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ant.lat.aspectof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thigh</a:t>
            </a:r>
          </a:p>
          <a:p>
            <a:pPr>
              <a:lnSpc>
                <a:spcPct val="90000"/>
              </a:lnSpc>
              <a:buNone/>
            </a:pPr>
            <a:endParaRPr lang="en-US" sz="26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en-US" sz="2600" b="1" dirty="0" err="1" smtClean="0">
                <a:latin typeface="Times New Roman" pitchFamily="18" charset="0"/>
                <a:cs typeface="Times New Roman" pitchFamily="18" charset="0"/>
              </a:rPr>
              <a:t>Contrindictaions</a:t>
            </a:r>
            <a:r>
              <a:rPr lang="en-US" sz="2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90000"/>
              </a:lnSpc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Local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pain,erythema,fever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563562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Influenza vaccine: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229600" cy="6248400"/>
          </a:xfrm>
        </p:spPr>
        <p:txBody>
          <a:bodyPr>
            <a:normAutofit/>
          </a:bodyPr>
          <a:lstStyle/>
          <a:p>
            <a:pPr algn="just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There are 2 influenza viruses, types A and B. 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Type A :subtypes based on two surface antigens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Hemagglutinin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(H) and Neuraminidase (N).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eg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H1N1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Influenza type B is not categorized into subtypes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>
              <a:lnSpc>
                <a:spcPct val="90000"/>
              </a:lnSpc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There are two vaccines available: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inactivated killed Vaccine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Live attenuated influenza vaccine</a:t>
            </a:r>
          </a:p>
          <a:p>
            <a:pPr lvl="1" algn="just">
              <a:lnSpc>
                <a:spcPct val="90000"/>
              </a:lnSpc>
            </a:pP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Both vaccines includes Two type A strains  (</a:t>
            </a:r>
            <a:r>
              <a:rPr lang="en-US" altLang="zh-CN" sz="2400" dirty="0" err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eg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 H3N2 and H1N1) &amp; One type B strain </a:t>
            </a: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inactivated killed Vaccine</a:t>
            </a:r>
          </a:p>
          <a:p>
            <a:pPr lvl="1" algn="just">
              <a:lnSpc>
                <a:spcPct val="90000"/>
              </a:lnSpc>
            </a:pP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2 doses 4 weeks apart recommended. Immunity lasts for 3-6 months so annual revaccination recommended.</a:t>
            </a:r>
          </a:p>
          <a:p>
            <a:pPr algn="just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Live attenuated influenza vaccine</a:t>
            </a:r>
          </a:p>
          <a:p>
            <a:pPr lvl="1" algn="just">
              <a:lnSpc>
                <a:spcPct val="90000"/>
              </a:lnSpc>
            </a:pP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Given only  to healthy persons 5 to 49 yrs of age who are not in contact with severely </a:t>
            </a:r>
            <a:r>
              <a:rPr lang="en-US" altLang="zh-CN" sz="2400" dirty="0" err="1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immuno</a:t>
            </a: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-suppressed persons</a:t>
            </a:r>
          </a:p>
          <a:p>
            <a:pPr lvl="1" algn="just">
              <a:lnSpc>
                <a:spcPct val="90000"/>
              </a:lnSpc>
            </a:pPr>
            <a:r>
              <a:rPr lang="en-US" altLang="zh-CN" sz="2400" dirty="0" smtClean="0">
                <a:latin typeface="Times New Roman" pitchFamily="18" charset="0"/>
                <a:ea typeface="宋体" pitchFamily="2" charset="-122"/>
                <a:cs typeface="Times New Roman" pitchFamily="18" charset="0"/>
              </a:rPr>
              <a:t>Intra nasally annually to optimize protection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altLang="zh-CN" sz="24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altLang="zh-CN" sz="24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altLang="zh-CN" sz="24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altLang="zh-CN" sz="2000" dirty="0" smtClean="0">
              <a:latin typeface="Times New Roman" pitchFamily="18" charset="0"/>
              <a:ea typeface="宋体" pitchFamily="2" charset="-122"/>
              <a:cs typeface="Times New Roman" pitchFamily="18" charset="0"/>
            </a:endParaRPr>
          </a:p>
          <a:p>
            <a:pPr lvl="1">
              <a:lnSpc>
                <a:spcPct val="90000"/>
              </a:lnSpc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Pneumococcal vaccine: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57200"/>
            <a:ext cx="8458200" cy="6400800"/>
          </a:xfrm>
        </p:spPr>
        <p:txBody>
          <a:bodyPr>
            <a:normAutofit/>
          </a:bodyPr>
          <a:lstStyle/>
          <a:p>
            <a:pPr marL="514350" indent="-51435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Pneumococcal conjugated vaccine(PCV7):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marL="914400" lvl="1" indent="-514350">
              <a:buNone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-infants and toddlers(6 weeks to 9 years)</a:t>
            </a:r>
          </a:p>
          <a:p>
            <a:pPr marL="514350" indent="-51435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Pneumococcal polysaccharide vaccine(PV23):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914400" lvl="1" indent="-514350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vaccine is widely licensed for use in adults and children aged &gt;2 years who have certain underlying medical conditions.( Sickle cell disease, damaged spleen/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spleenectomised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AIDS, disease affecting immune system ,diabetes, liver ds. chronic lung ds, chronic heart disease, who is on immunosuppresive therapy).</a:t>
            </a:r>
          </a:p>
          <a:p>
            <a:pPr marL="514350" indent="-51435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Dose: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0.5 ml </a:t>
            </a: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Schedule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s/c or i.m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&lt;6 months 3 doses (6, 10, 14wks)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7-11 months- 2 doses &amp; booster after 1yr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12-23 months-2 doses</a:t>
            </a:r>
          </a:p>
          <a:p>
            <a:pPr lvl="1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&gt;24mnths single dose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Pneumococcal vaccine:</a:t>
            </a:r>
            <a:endParaRPr lang="en-US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Side-effects: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Redness, tenderness, swelling ,fever, loss of  appetite, irritability, drowsiness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Contraindications: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Allergic reaction to 1st dose, Severely ill 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References:</a:t>
            </a:r>
            <a:br>
              <a:rPr lang="en-US" sz="28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172200"/>
          </a:xfrm>
        </p:spPr>
        <p:txBody>
          <a:bodyPr>
            <a:norm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WHO textbook International travel </a:t>
            </a:r>
            <a:r>
              <a:rPr lang="en-US" sz="2800" smtClean="0">
                <a:latin typeface="Times New Roman" pitchFamily="18" charset="0"/>
                <a:cs typeface="Times New Roman" pitchFamily="18" charset="0"/>
              </a:rPr>
              <a:t>and health January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2009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  <a:hlinkClick r:id="rId3"/>
              </a:rPr>
              <a:t>www.who.int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Weekly Epidemiological Records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8382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Introduction: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533400"/>
            <a:ext cx="8229600" cy="6324600"/>
          </a:xfrm>
        </p:spPr>
        <p:txBody>
          <a:bodyPr>
            <a:noAutofit/>
          </a:bodyPr>
          <a:lstStyle/>
          <a:p>
            <a:pPr lvl="1">
              <a:buFont typeface="Wingdings" pitchFamily="2" charset="2"/>
              <a:buChar char="q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Immunization: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Immunization is the process whereby a person is made immune or resistant to an infectious disease, typically by the administration of a vaccine</a:t>
            </a:r>
          </a:p>
          <a:p>
            <a:pPr lvl="1"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Immunization is a proven tool for controlling and eliminating life-threatening infectious diseases and is estimated to avert over 2 million deaths each year </a:t>
            </a:r>
          </a:p>
          <a:p>
            <a:pPr lvl="1" algn="just"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is one of the most cost-effective health investments, with proven strategies that make it accessible to even the most hard-to-reach and vulnerable populations</a:t>
            </a:r>
          </a:p>
          <a:p>
            <a:pPr lvl="1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It has clearly defined target groups, it can be delivered effectively through outreach activities, and vaccination does not require any major lifestyle change</a:t>
            </a:r>
          </a:p>
          <a:p>
            <a:pPr lvl="0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lvl="1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/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Vaccine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381000"/>
            <a:ext cx="8382000" cy="6248400"/>
          </a:xfrm>
        </p:spPr>
        <p:txBody>
          <a:bodyPr>
            <a:normAutofit/>
          </a:bodyPr>
          <a:lstStyle/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Immunobiological substance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Specific protection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Most powerful &amp; cost effective disease prevention tool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Primarily for Prevention of infectious diseases now for non-infectious diseases(e.g. fertility, autoimmune disease &amp; cancer)</a:t>
            </a:r>
          </a:p>
          <a:p>
            <a:pPr lvl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Immunizing agents:</a:t>
            </a:r>
          </a:p>
          <a:p>
            <a:pPr lvl="0">
              <a:buNone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Vaccines:</a:t>
            </a:r>
          </a:p>
          <a:p>
            <a:pPr lvl="0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Live attenuated vaccines: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BCG, typhoid, oral polio plague, yellow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fever,measles,mumps,rubella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Inactiavted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Killedvaccines: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Typhoid,cholera,pertussis,rabies,polio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salk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0" algn="just"/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Toxoid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s:Diptheria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&amp;tetanus</a:t>
            </a:r>
          </a:p>
          <a:p>
            <a:pPr lvl="0" algn="just"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Immunoglobulins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lvl="0" algn="just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Hepatitis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A,measles,rabies,diptheria,tetanus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1" algn="just"/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just"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Regulation &amp; testing of vaccines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019800"/>
          </a:xfrm>
        </p:spPr>
        <p:txBody>
          <a:bodyPr>
            <a:normAutofit/>
          </a:bodyPr>
          <a:lstStyle/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Phase I: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is a human trial and it focuses on safety involving small groups. </a:t>
            </a:r>
          </a:p>
          <a:p>
            <a:pPr algn="just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Phase II: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Involves  moderate-sized "target" populations (persons close to the age and other characteristics for whom the vaccine is intended) to determine both safety and the stimulation of immune response </a:t>
            </a:r>
          </a:p>
          <a:p>
            <a:pPr algn="just"/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Phase III: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this phase extensive testing performed on large target populations to establish whether a vaccine actually prevents a disease as intended (efficacy)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smtClean="0">
                <a:latin typeface="Times New Roman" pitchFamily="18" charset="0"/>
                <a:cs typeface="Times New Roman" pitchFamily="18" charset="0"/>
              </a:rPr>
              <a:t>Human papilloma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virus vaccine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</p:nvPr>
        </p:nvGraphicFramePr>
        <p:xfrm>
          <a:off x="533400" y="990600"/>
          <a:ext cx="8229600" cy="7350417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828800"/>
                <a:gridCol w="3657600"/>
                <a:gridCol w="2743200"/>
              </a:tblGrid>
              <a:tr h="400977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Vaccine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Quadrivalent</a:t>
                      </a: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vaccine(2006)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Bivalent</a:t>
                      </a:r>
                      <a:r>
                        <a:rPr lang="en-US" sz="20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vaccine(2007)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4421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Indications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Young adolescent girls as young as 9 years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&amp; prevention of </a:t>
                      </a:r>
                      <a:r>
                        <a:rPr lang="en-US" sz="2000" b="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anogenital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warts in females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&amp;males</a:t>
                      </a:r>
                      <a:endParaRPr lang="en-US" sz="2000" b="0" kern="1200" dirty="0" smtClean="0">
                        <a:solidFill>
                          <a:schemeClr val="tx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Young adolescent girls as young as 10 years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en-US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7450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Dose &amp;route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0.5ml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im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0.5ml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im</a:t>
                      </a:r>
                      <a:endParaRPr lang="en-US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551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Schedule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0,2&amp;6months. 4 wks  interval bet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1st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&amp; 2</a:t>
                      </a:r>
                      <a:r>
                        <a:rPr lang="en-US" sz="2000" b="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&amp;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12 wks bet 2</a:t>
                      </a:r>
                      <a:r>
                        <a:rPr lang="en-US" sz="2000" b="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&amp;3</a:t>
                      </a:r>
                      <a:r>
                        <a:rPr lang="en-US" sz="2000" b="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rd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0,1&amp;6months.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</a:t>
                      </a:r>
                      <a:r>
                        <a:rPr lang="en-US" sz="2000" b="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nd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dose 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bet 1 and 2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½ 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months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after the 1</a:t>
                      </a:r>
                      <a:r>
                        <a:rPr lang="en-US" sz="2000" b="0" kern="1200" baseline="300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st</a:t>
                      </a:r>
                      <a:r>
                        <a:rPr lang="en-US" sz="2000" b="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b="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dose.</a:t>
                      </a:r>
                    </a:p>
                  </a:txBody>
                  <a:tcPr/>
                </a:tc>
              </a:tr>
              <a:tr h="10010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Side effects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Mild and transient local reactions at the site of injection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i.e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erythema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pain or swelling</a:t>
                      </a:r>
                    </a:p>
                    <a:p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Mild and transient local reactions at the site of injection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i.e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erythema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, pain or swelling</a:t>
                      </a:r>
                    </a:p>
                  </a:txBody>
                  <a:tcPr/>
                </a:tc>
              </a:tr>
              <a:tr h="84868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Contraindications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severe allergic reactions to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previous dose,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severe acute illness, pregnant  females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severe allergic reactions to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previous dose,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severe acute illness, pregnant females</a:t>
                      </a:r>
                      <a:endParaRPr lang="en-US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3217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Protection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70%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against cervical cancers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70%</a:t>
                      </a:r>
                      <a:r>
                        <a:rPr lang="en-US" sz="2000" b="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against cervical cancers</a:t>
                      </a:r>
                      <a:endParaRPr lang="en-US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b="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000" b="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30480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Malaria vaccine: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4770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Mosquirix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(RTS,S):</a:t>
            </a:r>
          </a:p>
          <a:p>
            <a:pPr lvl="1" algn="just">
              <a:lnSpc>
                <a:spcPct val="90000"/>
              </a:lnSpc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Recombinant protein-based virus-like particle malaria antigens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circumsporozoite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protein )</a:t>
            </a: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on Hepatitis B particle</a:t>
            </a:r>
          </a:p>
          <a:p>
            <a:pPr lvl="1" algn="just">
              <a:lnSpc>
                <a:spcPct val="90000"/>
              </a:lnSpc>
            </a:pPr>
            <a:r>
              <a:rPr lang="en-GB" sz="2400" dirty="0" smtClean="0">
                <a:latin typeface="Times New Roman" pitchFamily="18" charset="0"/>
                <a:cs typeface="Times New Roman" pitchFamily="18" charset="0"/>
              </a:rPr>
              <a:t>30% efficacy against clinical malaria,57% efficacy against severe malaria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RTS,S induces production of antibodies and T cells that interfere with the ability of the malaria parasite to infect humans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Based on normal timelines that could see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Mosquirix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reaching the market in 2012.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Mosquirix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vaccine is currently in final-stage clinical trials, GlaxoSmithKline reported.</a:t>
            </a:r>
          </a:p>
          <a:p>
            <a:pPr lvl="1" algn="just">
              <a:lnSpc>
                <a:spcPct val="90000"/>
              </a:lnSpc>
            </a:pP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Mosquirix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will be tested in  some 16,000 children and infants at 11 trial sites in seven countries.</a:t>
            </a:r>
          </a:p>
          <a:p>
            <a:pPr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Autofit/>
          </a:bodyPr>
          <a:lstStyle/>
          <a:p>
            <a:pPr algn="l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Pandemic influenza A (H1N1) vaccines: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9600" y="609600"/>
            <a:ext cx="8229600" cy="5516563"/>
          </a:xfrm>
        </p:spPr>
        <p:txBody>
          <a:bodyPr/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Pandemic influenza A (H1N1) vaccines be available for use as early as September 2009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Most of these vaccines will be produced using chicken eggs, while a few manufacturers are using cell culture technology for vaccine production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Health care workers worldwide should be immunized as a first priority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maximum of 4.9 billion doses potentially could be produced in 12 months.</a:t>
            </a: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152400"/>
            <a:ext cx="8229600" cy="1143000"/>
          </a:xfrm>
        </p:spPr>
        <p:txBody>
          <a:bodyPr/>
          <a:lstStyle/>
          <a:p>
            <a:pPr lvl="1" algn="l" rtl="0">
              <a:spcBef>
                <a:spcPct val="0"/>
              </a:spcBef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Rotavirus vaccine:</a:t>
            </a:r>
            <a:br>
              <a:rPr lang="en-US" sz="24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457200"/>
          <a:ext cx="8229600" cy="637032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81200"/>
                <a:gridCol w="3505200"/>
                <a:gridCol w="2743200"/>
              </a:tblGrid>
              <a:tr h="76200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Vaccine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Rotarix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™ vaccine(The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monovalent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human 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RotaTeq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™ vaccine(The  </a:t>
                      </a:r>
                      <a:r>
                        <a:rPr lang="en-US" sz="2000" b="1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pentavalent</a:t>
                      </a:r>
                      <a:r>
                        <a:rPr lang="en-US" sz="2000" b="1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bovine–human)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609600">
                <a:tc>
                  <a:txBody>
                    <a:bodyPr/>
                    <a:lstStyle/>
                    <a:p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Indications/Age</a:t>
                      </a:r>
                      <a:endParaRPr lang="en-US" sz="20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Infants 2 and 4 months of age. </a:t>
                      </a: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Infants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2, 4 and 6 months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of age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2672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Dose &amp;route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Orally 2doses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Orally 3 doses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382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Schedule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dose at 6wks&amp;2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nd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at 16wks.Interval</a:t>
                      </a:r>
                      <a:r>
                        <a:rPr lang="en-US" sz="20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bet 2doses at least 4wks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1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st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dose at 6-12wks and 2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nd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,3</a:t>
                      </a:r>
                      <a:r>
                        <a:rPr lang="en-US" sz="2000" baseline="30000" dirty="0" smtClean="0">
                          <a:latin typeface="Times New Roman" pitchFamily="18" charset="0"/>
                          <a:cs typeface="Times New Roman" pitchFamily="18" charset="0"/>
                        </a:rPr>
                        <a:t>rd</a:t>
                      </a:r>
                      <a:r>
                        <a:rPr lang="en-US" sz="2000" dirty="0" smtClean="0">
                          <a:latin typeface="Times New Roman" pitchFamily="18" charset="0"/>
                          <a:cs typeface="Times New Roman" pitchFamily="18" charset="0"/>
                        </a:rPr>
                        <a:t> doses at an interval of 4-10wks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9060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Side effects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Mild&amp;transient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symptoms of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gastrointestinal or respiratory tract 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Mild&amp;transient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symptoms of</a:t>
                      </a:r>
                      <a:r>
                        <a:rPr lang="en-US" sz="2000" kern="12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gastrointestinal or respiratory tract </a:t>
                      </a:r>
                      <a:endParaRPr lang="en-US" sz="20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020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b="1" dirty="0" smtClean="0">
                          <a:latin typeface="Times New Roman" pitchFamily="18" charset="0"/>
                          <a:cs typeface="Times New Roman" pitchFamily="18" charset="0"/>
                        </a:rPr>
                        <a:t>Contraindications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Hypersensitivity, history of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intussusception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or intestinal malformations acute gastroenteritis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orserious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febrilei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llness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.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Hypersensitivity, history of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intussusception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or intestinal malformations acute gastroenteritis </a:t>
                      </a:r>
                      <a:r>
                        <a:rPr lang="en-US" sz="2000" kern="1200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orserious</a:t>
                      </a:r>
                      <a:r>
                        <a:rPr lang="en-US" sz="2000" kern="12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febrile   illness</a:t>
                      </a:r>
                      <a:endParaRPr lang="en-US" sz="2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725</TotalTime>
  <Words>2115</Words>
  <Application>Microsoft Office PowerPoint</Application>
  <PresentationFormat>On-screen Show (4:3)</PresentationFormat>
  <Paragraphs>331</Paragraphs>
  <Slides>27</Slides>
  <Notes>27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28" baseType="lpstr">
      <vt:lpstr>Office Theme</vt:lpstr>
      <vt:lpstr>Newer Vaccines</vt:lpstr>
      <vt:lpstr>Framework:</vt:lpstr>
      <vt:lpstr>Introduction:</vt:lpstr>
      <vt:lpstr>Vaccine</vt:lpstr>
      <vt:lpstr>Regulation &amp; testing of vaccines</vt:lpstr>
      <vt:lpstr>Human papilloma virus vaccine</vt:lpstr>
      <vt:lpstr>Malaria vaccine:</vt:lpstr>
      <vt:lpstr>Pandemic influenza A (H1N1) vaccines: </vt:lpstr>
      <vt:lpstr>Rotavirus vaccine: </vt:lpstr>
      <vt:lpstr>Cholera vaccine:</vt:lpstr>
      <vt:lpstr>Meningococcal vaccine:</vt:lpstr>
      <vt:lpstr>Continuation……………</vt:lpstr>
      <vt:lpstr>Conjugate vaccine:</vt:lpstr>
      <vt:lpstr>Japanese Encephalitis:</vt:lpstr>
      <vt:lpstr>Inactivated mouse-brain-derived </vt:lpstr>
      <vt:lpstr>Cell-culture-derived live attenuated SA 14-14-2 vaccine</vt:lpstr>
      <vt:lpstr>Yellow Fever:</vt:lpstr>
      <vt:lpstr>Hepatitis B</vt:lpstr>
      <vt:lpstr>Hepatitis B</vt:lpstr>
      <vt:lpstr>Hepatitis A</vt:lpstr>
      <vt:lpstr>Varicella:</vt:lpstr>
      <vt:lpstr>Varicella vaccine:</vt:lpstr>
      <vt:lpstr>Slide 23</vt:lpstr>
      <vt:lpstr>Influenza vaccine:</vt:lpstr>
      <vt:lpstr>Pneumococcal vaccine:</vt:lpstr>
      <vt:lpstr>Pneumococcal vaccine:</vt:lpstr>
      <vt:lpstr>References: 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Newer Vaccines</dc:title>
  <dc:creator> </dc:creator>
  <cp:lastModifiedBy> </cp:lastModifiedBy>
  <cp:revision>87</cp:revision>
  <dcterms:created xsi:type="dcterms:W3CDTF">2009-07-29T17:35:00Z</dcterms:created>
  <dcterms:modified xsi:type="dcterms:W3CDTF">2009-07-31T09:29:09Z</dcterms:modified>
</cp:coreProperties>
</file>